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4" r:id="rId3"/>
    <p:sldMasterId id="2147483714" r:id="rId4"/>
  </p:sldMasterIdLst>
  <p:notesMasterIdLst>
    <p:notesMasterId r:id="rId34"/>
  </p:notesMasterIdLst>
  <p:sldIdLst>
    <p:sldId id="599" r:id="rId5"/>
    <p:sldId id="767" r:id="rId6"/>
    <p:sldId id="600" r:id="rId7"/>
    <p:sldId id="554" r:id="rId8"/>
    <p:sldId id="718" r:id="rId9"/>
    <p:sldId id="723" r:id="rId10"/>
    <p:sldId id="562" r:id="rId11"/>
    <p:sldId id="762" r:id="rId12"/>
    <p:sldId id="749" r:id="rId13"/>
    <p:sldId id="760" r:id="rId14"/>
    <p:sldId id="755" r:id="rId15"/>
    <p:sldId id="761" r:id="rId16"/>
    <p:sldId id="697" r:id="rId17"/>
    <p:sldId id="715" r:id="rId18"/>
    <p:sldId id="752" r:id="rId19"/>
    <p:sldId id="753" r:id="rId20"/>
    <p:sldId id="756" r:id="rId21"/>
    <p:sldId id="615" r:id="rId22"/>
    <p:sldId id="702" r:id="rId23"/>
    <p:sldId id="759" r:id="rId24"/>
    <p:sldId id="665" r:id="rId25"/>
    <p:sldId id="658" r:id="rId26"/>
    <p:sldId id="763" r:id="rId27"/>
    <p:sldId id="764" r:id="rId28"/>
    <p:sldId id="765" r:id="rId29"/>
    <p:sldId id="766" r:id="rId30"/>
    <p:sldId id="754" r:id="rId31"/>
    <p:sldId id="694" r:id="rId32"/>
    <p:sldId id="597" r:id="rId33"/>
  </p:sldIdLst>
  <p:sldSz cx="12192000" cy="6858000"/>
  <p:notesSz cx="6724650" cy="9774238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0" autoAdjust="0"/>
    <p:restoredTop sz="85435" autoAdjust="0"/>
  </p:normalViewPr>
  <p:slideViewPr>
    <p:cSldViewPr snapToGrid="0">
      <p:cViewPr varScale="1">
        <p:scale>
          <a:sx n="97" d="100"/>
          <a:sy n="97" d="100"/>
        </p:scale>
        <p:origin x="155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9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01501225771284"/>
          <c:y val="3.4565596574296122E-2"/>
          <c:w val="0.61506990533491412"/>
          <c:h val="0.642778379359543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50800" h="101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641B73"/>
              </a:solidFill>
              <a:ln>
                <a:solidFill>
                  <a:schemeClr val="accent3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AB-4EEE-97E8-F49123899CE5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4">
                    <a:lumMod val="20000"/>
                    <a:lumOff val="80000"/>
                  </a:schemeClr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AB-4EEE-97E8-F49123899CE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AB-4EEE-97E8-F49123899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AB-4EEE-97E8-F49123899C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4/5/19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0788"/>
            <a:ext cx="5867400" cy="3300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7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22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25F5C-F92D-4044-94E2-440C0CC1C9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9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9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sz="1200" b="1" dirty="0">
                <a:cs typeface="Arial" panose="020B0604020202020204" pitchFamily="34" charset="0"/>
              </a:rPr>
              <a:t>Ethical review</a:t>
            </a:r>
            <a:r>
              <a:rPr lang="en-GB" sz="1200" dirty="0">
                <a:cs typeface="Arial" panose="020B0604020202020204" pitchFamily="34" charset="0"/>
              </a:rPr>
              <a:t> of protocol prior to start and annually by ethics committees</a:t>
            </a:r>
          </a:p>
          <a:p>
            <a:pPr>
              <a:spcBef>
                <a:spcPts val="0"/>
              </a:spcBef>
            </a:pPr>
            <a:endParaRPr lang="en-GB" sz="12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cs typeface="Arial" panose="020B0604020202020204" pitchFamily="34" charset="0"/>
              </a:rPr>
              <a:t>International </a:t>
            </a:r>
            <a:r>
              <a:rPr lang="en-GB" sz="1200" b="1" dirty="0">
                <a:cs typeface="Arial" panose="020B0604020202020204" pitchFamily="34" charset="0"/>
              </a:rPr>
              <a:t>quality control and assurance standards</a:t>
            </a:r>
            <a:r>
              <a:rPr lang="en-GB" sz="1200" dirty="0">
                <a:cs typeface="Arial" panose="020B0604020202020204" pitchFamily="34" charset="0"/>
              </a:rPr>
              <a:t> and review by qualified </a:t>
            </a:r>
            <a:r>
              <a:rPr lang="en-GB" sz="1200" b="1" dirty="0">
                <a:cs typeface="Arial" panose="020B0604020202020204" pitchFamily="34" charset="0"/>
              </a:rPr>
              <a:t>independent clinical monitors</a:t>
            </a:r>
          </a:p>
          <a:p>
            <a:pPr>
              <a:spcBef>
                <a:spcPts val="0"/>
              </a:spcBef>
            </a:pPr>
            <a:endParaRPr lang="en-GB" sz="12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cs typeface="Arial" panose="020B0604020202020204" pitchFamily="34" charset="0"/>
              </a:rPr>
              <a:t>Monthly review of safety data by a </a:t>
            </a:r>
            <a:r>
              <a:rPr lang="en-GB" sz="1200" b="1" dirty="0">
                <a:cs typeface="Arial" panose="020B0604020202020204" pitchFamily="34" charset="0"/>
              </a:rPr>
              <a:t>safety oversight committee </a:t>
            </a:r>
            <a:r>
              <a:rPr lang="en-GB" sz="1200" dirty="0">
                <a:cs typeface="Arial" panose="020B0604020202020204" pitchFamily="34" charset="0"/>
              </a:rPr>
              <a:t>available 24/7 for clinical advice</a:t>
            </a:r>
          </a:p>
          <a:p>
            <a:pPr>
              <a:spcBef>
                <a:spcPts val="0"/>
              </a:spcBef>
            </a:pPr>
            <a:endParaRPr lang="en-GB" sz="12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cs typeface="Arial" panose="020B0604020202020204" pitchFamily="34" charset="0"/>
              </a:rPr>
              <a:t>A </a:t>
            </a:r>
            <a:r>
              <a:rPr lang="en-GB" sz="1200" b="1" dirty="0">
                <a:cs typeface="Arial" panose="020B0604020202020204" pitchFamily="34" charset="0"/>
              </a:rPr>
              <a:t>Global Community Advisory Group </a:t>
            </a:r>
            <a:r>
              <a:rPr lang="en-GB" sz="1200" dirty="0">
                <a:cs typeface="Arial" panose="020B0604020202020204" pitchFamily="34" charset="0"/>
              </a:rPr>
              <a:t>and </a:t>
            </a:r>
            <a:r>
              <a:rPr lang="en-GB" sz="1200" b="1" dirty="0">
                <a:cs typeface="Arial" panose="020B0604020202020204" pitchFamily="34" charset="0"/>
              </a:rPr>
              <a:t>CABs</a:t>
            </a:r>
            <a:r>
              <a:rPr lang="en-GB" sz="1200" dirty="0">
                <a:cs typeface="Arial" panose="020B0604020202020204" pitchFamily="34" charset="0"/>
              </a:rPr>
              <a:t> at each site met regularly.  Each site has an active </a:t>
            </a:r>
            <a:r>
              <a:rPr lang="en-GB" sz="1200" b="1" dirty="0">
                <a:cs typeface="Arial" panose="020B0604020202020204" pitchFamily="34" charset="0"/>
              </a:rPr>
              <a:t>Good Participatory Practice </a:t>
            </a:r>
            <a:r>
              <a:rPr lang="en-GB" sz="1200" dirty="0">
                <a:cs typeface="Arial" panose="020B0604020202020204" pitchFamily="34" charset="0"/>
              </a:rPr>
              <a:t>plan.  </a:t>
            </a:r>
          </a:p>
          <a:p>
            <a:pPr>
              <a:spcBef>
                <a:spcPts val="0"/>
              </a:spcBef>
            </a:pPr>
            <a:endParaRPr lang="en-GB" sz="12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cs typeface="Arial" panose="020B0604020202020204" pitchFamily="34" charset="0"/>
              </a:rPr>
              <a:t>An </a:t>
            </a:r>
            <a:r>
              <a:rPr lang="en-GB" sz="1200" b="1" dirty="0">
                <a:cs typeface="Arial" panose="020B0604020202020204" pitchFamily="34" charset="0"/>
              </a:rPr>
              <a:t>independent DSMB </a:t>
            </a:r>
            <a:r>
              <a:rPr lang="en-GB" sz="1200" dirty="0">
                <a:cs typeface="Arial" panose="020B0604020202020204" pitchFamily="34" charset="0"/>
              </a:rPr>
              <a:t>reviewed data on participant safety, study conduct, and scientific validity and integrity of the trial about every 6 months</a:t>
            </a:r>
            <a:r>
              <a:rPr lang="en-GB" sz="12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GB" sz="12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4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ECHO will provide evidence — not prescriptions — for policy, program, and individual decision-making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5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9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9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9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1901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21A1D30-C0A0-4124-A783-34D9F15FA0FE}" type="datetime1">
              <a:rPr lang="en-US" smtClean="0">
                <a:solidFill>
                  <a:prstClr val="black"/>
                </a:solidFill>
              </a:rPr>
              <a:pPr/>
              <a:t>4/5/19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9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49382" y="6031800"/>
            <a:ext cx="11333018" cy="649106"/>
            <a:chOff x="0" y="6208894"/>
            <a:chExt cx="12192000" cy="649106"/>
          </a:xfrm>
          <a:solidFill>
            <a:schemeClr val="bg1"/>
          </a:solidFill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3049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84" y="6288365"/>
            <a:ext cx="1075016" cy="4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28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84" y="6288365"/>
            <a:ext cx="1075016" cy="4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84" y="6288365"/>
            <a:ext cx="1075016" cy="4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195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500">
                <a:latin typeface="Calibri" panose="020F0502020204030204" pitchFamily="34" charset="0"/>
              </a:defRPr>
            </a:lvl3pPr>
            <a:lvl4pPr>
              <a:defRPr sz="1350">
                <a:latin typeface="Calibri" panose="020F0502020204030204" pitchFamily="34" charset="0"/>
              </a:defRPr>
            </a:lvl4pPr>
            <a:lvl5pPr>
              <a:defRPr sz="135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195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500">
                <a:latin typeface="Calibri" panose="020F0502020204030204" pitchFamily="34" charset="0"/>
              </a:defRPr>
            </a:lvl3pPr>
            <a:lvl4pPr>
              <a:defRPr sz="1350">
                <a:latin typeface="Calibri" panose="020F0502020204030204" pitchFamily="34" charset="0"/>
              </a:defRPr>
            </a:lvl4pPr>
            <a:lvl5pPr>
              <a:defRPr sz="135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22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1650">
                <a:latin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</a:defRPr>
            </a:lvl2pPr>
            <a:lvl3pPr>
              <a:defRPr sz="135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1650">
                <a:latin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</a:defRPr>
            </a:lvl2pPr>
            <a:lvl3pPr>
              <a:defRPr sz="135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0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7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/>
          <a:lstStyle/>
          <a:p>
            <a:fld id="{8182B7F3-85A3-4641-B47D-A3D5A220250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/>
          <a:lstStyle/>
          <a:p>
            <a:fld id="{8182B7F3-85A3-4641-B47D-A3D5A220250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2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791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8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0826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 b="1">
                <a:latin typeface="+mn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843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1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606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9485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1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7459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889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35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35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350" dirty="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350" dirty="0"/>
                </a:p>
              </p:txBody>
            </p:sp>
          </p:grpSp>
        </p:grpSp>
      </p:grp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418" y="6151419"/>
            <a:ext cx="1151465" cy="502663"/>
          </a:xfrm>
          <a:prstGeom prst="rect">
            <a:avLst/>
          </a:prstGeom>
        </p:spPr>
      </p:pic>
      <p:sp>
        <p:nvSpPr>
          <p:cNvPr id="13" name="Date Placeholder 2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8735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68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Calibri Light" pitchFamily="34" charset="0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2993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hyperlink" Target="http://preview.webhoop.co.za/wp-content/uploads/2015/07/fhi360_logo_horizonal.jpg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image" Target="../media/image26.tmp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10" Type="http://schemas.openxmlformats.org/officeDocument/2006/relationships/image" Target="../media/image33.png"/><Relationship Id="rId4" Type="http://schemas.openxmlformats.org/officeDocument/2006/relationships/image" Target="../media/image27.tmp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1930148"/>
            <a:ext cx="9406759" cy="1361691"/>
          </a:xfrm>
        </p:spPr>
        <p:txBody>
          <a:bodyPr>
            <a:noAutofit/>
          </a:bodyPr>
          <a:lstStyle/>
          <a:p>
            <a:pPr algn="ctr"/>
            <a:br>
              <a:rPr lang="en-GB" sz="2800" kern="1400" dirty="0">
                <a:cs typeface="Arial" panose="020B0604020202020204" pitchFamily="34" charset="0"/>
              </a:rPr>
            </a:br>
            <a:br>
              <a:rPr lang="en-GB" sz="2800" kern="1400" dirty="0">
                <a:cs typeface="Arial" panose="020B0604020202020204" pitchFamily="34" charset="0"/>
              </a:rPr>
            </a:br>
            <a:r>
              <a:rPr lang="en-GB" sz="4400" kern="1400" dirty="0">
                <a:cs typeface="Arial" panose="020B0604020202020204" pitchFamily="34" charset="0"/>
              </a:rPr>
              <a:t>The Evidence for Contraceptive Options and HIV Outcomes (ECHO) Trial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6" name="Subtitle 32"/>
          <p:cNvSpPr>
            <a:spLocks noGrp="1"/>
          </p:cNvSpPr>
          <p:nvPr>
            <p:ph idx="1"/>
          </p:nvPr>
        </p:nvSpPr>
        <p:spPr>
          <a:xfrm>
            <a:off x="1897401" y="3450772"/>
            <a:ext cx="8574656" cy="2547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800" dirty="0"/>
              <a:t>Jared Baeten MD PhD, University of Washington</a:t>
            </a:r>
          </a:p>
          <a:p>
            <a:pPr marL="0" indent="0" algn="ctr">
              <a:buNone/>
            </a:pPr>
            <a:r>
              <a:rPr lang="en-US" sz="2800" dirty="0"/>
              <a:t>on behalf of the ECHO Consortium</a:t>
            </a:r>
          </a:p>
          <a:p>
            <a:pPr marL="0" indent="0" algn="ctr">
              <a:buNone/>
            </a:pPr>
            <a:r>
              <a:rPr lang="en-US" sz="2400" i="1" dirty="0"/>
              <a:t>WHO Stakeholders’ Meeting on Hormonal Contraception and HIV Lusaka, Zambia, February 2019</a:t>
            </a:r>
            <a:endParaRPr lang="en-US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en-US" sz="1400" b="1" dirty="0"/>
          </a:p>
          <a:p>
            <a:pPr marL="0" indent="0" algn="ctr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1988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5293" y="513757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  <a:cs typeface="Arial" panose="020B0604020202020204" pitchFamily="34" charset="0"/>
              </a:rPr>
              <a:t>ECHO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32"/>
          <p:cNvSpPr>
            <a:spLocks noGrp="1"/>
          </p:cNvSpPr>
          <p:nvPr>
            <p:ph idx="1"/>
          </p:nvPr>
        </p:nvSpPr>
        <p:spPr>
          <a:xfrm>
            <a:off x="512432" y="2278329"/>
            <a:ext cx="11215208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kern="1400" dirty="0">
                <a:cs typeface="Arial" panose="020B0604020202020204" pitchFamily="34" charset="0"/>
              </a:rPr>
              <a:t>A Multi Center, Open-Label, Randomised Clinical Trial Comparing HIV Incidence and Contraceptive Benefits in Women using Depot Medroxyprogesterone Acetate (DMPA), Levonorgestrel (LNG) Implant,  and Copper Intrauterine Devices (IUDs)</a:t>
            </a:r>
          </a:p>
          <a:p>
            <a:pPr marL="0" indent="0" algn="ctr">
              <a:buNone/>
            </a:pPr>
            <a:endParaRPr lang="en-GB" sz="1600" kern="1400" dirty="0">
              <a:latin typeface="Century Gothic" panose="020B0502020202020204" pitchFamily="34" charset="0"/>
              <a:ea typeface="MS Mincho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b="1" i="1" dirty="0"/>
              <a:t>The Evidence for Contraceptive Options and HIV Outcomes (ECHO) Trial</a:t>
            </a:r>
            <a:endParaRPr lang="en-US" sz="28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sz="2800" dirty="0">
              <a:latin typeface="Century Gothic" panose="020B0502020202020204" pitchFamily="34" charset="0"/>
              <a:ea typeface="MS Mincho"/>
              <a:cs typeface="Arial" panose="020B0604020202020204" pitchFamily="34" charset="0"/>
            </a:endParaRPr>
          </a:p>
          <a:p>
            <a:pPr algn="ctr" eaLnBrk="1" hangingPunct="1"/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1200" y="1948778"/>
            <a:ext cx="10972800" cy="1356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To assess whether the </a:t>
            </a:r>
            <a:r>
              <a:rPr lang="en-US" sz="3600" b="1" dirty="0"/>
              <a:t>risk</a:t>
            </a:r>
            <a:r>
              <a:rPr lang="en-US" sz="3600" dirty="0"/>
              <a:t> of acquiring HIV differs with use of three different family planning methods, and how that risk balances against the </a:t>
            </a:r>
            <a:r>
              <a:rPr lang="en-US" sz="3600" b="1" dirty="0"/>
              <a:t>benefits</a:t>
            </a:r>
            <a:r>
              <a:rPr lang="en-US" sz="3600" dirty="0"/>
              <a:t> of those methods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618416"/>
            <a:ext cx="10972800" cy="1143000"/>
          </a:xfrm>
        </p:spPr>
        <p:txBody>
          <a:bodyPr>
            <a:normAutofit/>
          </a:bodyPr>
          <a:lstStyle/>
          <a:p>
            <a:r>
              <a:rPr lang="en-ZA" sz="4400" dirty="0">
                <a:latin typeface="+mj-lt"/>
                <a:cs typeface="Arial" panose="020B0604020202020204" pitchFamily="34" charset="0"/>
              </a:rPr>
              <a:t>ECHO study goal</a:t>
            </a: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A5BF864A-0A58-4BF6-807E-D6856B728A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/>
          <a:stretch/>
        </p:blipFill>
        <p:spPr>
          <a:xfrm>
            <a:off x="667486" y="3359698"/>
            <a:ext cx="3358247" cy="21899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8D59A7-1228-4C67-A0AF-9235317B1418}"/>
              </a:ext>
            </a:extLst>
          </p:cNvPr>
          <p:cNvSpPr txBox="1"/>
          <p:nvPr/>
        </p:nvSpPr>
        <p:spPr>
          <a:xfrm>
            <a:off x="667487" y="5511026"/>
            <a:ext cx="3358248" cy="584775"/>
          </a:xfrm>
          <a:prstGeom prst="rect">
            <a:avLst/>
          </a:prstGeom>
          <a:solidFill>
            <a:srgbClr val="9B1A5A">
              <a:alpha val="75000"/>
            </a:srgbClr>
          </a:solidFill>
          <a:ln>
            <a:solidFill>
              <a:srgbClr val="9B1A5A">
                <a:alpha val="7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solidFill>
                  <a:schemeClr val="bg1"/>
                </a:solidFill>
              </a:rPr>
              <a:t>DMPA</a:t>
            </a:r>
          </a:p>
        </p:txBody>
      </p:sp>
      <p:pic>
        <p:nvPicPr>
          <p:cNvPr id="13" name="Picture 4" descr="http://echo-consortium.com/wp-content/uploads/2015/07/iud-trimmed.png">
            <a:extLst>
              <a:ext uri="{FF2B5EF4-FFF2-40B4-BE49-F238E27FC236}">
                <a16:creationId xmlns:a16="http://schemas.microsoft.com/office/drawing/2014/main" id="{BEB89016-65AB-48DD-A2AC-67FA91BC3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0629" b="8908"/>
          <a:stretch/>
        </p:blipFill>
        <p:spPr bwMode="auto">
          <a:xfrm>
            <a:off x="8083141" y="3321028"/>
            <a:ext cx="3358248" cy="2189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A5DE19-647B-4F00-A2CB-EF1FB9925FC8}"/>
              </a:ext>
            </a:extLst>
          </p:cNvPr>
          <p:cNvSpPr txBox="1"/>
          <p:nvPr/>
        </p:nvSpPr>
        <p:spPr>
          <a:xfrm>
            <a:off x="8072039" y="5511025"/>
            <a:ext cx="3358248" cy="584775"/>
          </a:xfrm>
          <a:prstGeom prst="rect">
            <a:avLst/>
          </a:prstGeom>
          <a:solidFill>
            <a:srgbClr val="9B1A5A">
              <a:alpha val="75000"/>
            </a:srgbClr>
          </a:solidFill>
          <a:ln>
            <a:solidFill>
              <a:srgbClr val="9B1A5A">
                <a:alpha val="7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solidFill>
                  <a:schemeClr val="bg1"/>
                </a:solidFill>
              </a:rPr>
              <a:t>Copper IUD</a:t>
            </a:r>
          </a:p>
        </p:txBody>
      </p:sp>
      <p:pic>
        <p:nvPicPr>
          <p:cNvPr id="15" name="Picture 2" descr="http://echo-consortium.com/wp-content/uploads/2015/07/jadelle-2.png">
            <a:extLst>
              <a:ext uri="{FF2B5EF4-FFF2-40B4-BE49-F238E27FC236}">
                <a16:creationId xmlns:a16="http://schemas.microsoft.com/office/drawing/2014/main" id="{E9619F5C-082B-4930-9F43-C243A697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76" y="3321028"/>
            <a:ext cx="3358247" cy="21819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2971FB-C4B1-4811-A3DF-E2AF4154A810}"/>
              </a:ext>
            </a:extLst>
          </p:cNvPr>
          <p:cNvSpPr txBox="1"/>
          <p:nvPr/>
        </p:nvSpPr>
        <p:spPr>
          <a:xfrm>
            <a:off x="4416876" y="5514785"/>
            <a:ext cx="3358247" cy="584775"/>
          </a:xfrm>
          <a:prstGeom prst="rect">
            <a:avLst/>
          </a:prstGeom>
          <a:solidFill>
            <a:srgbClr val="9B1A5A">
              <a:alpha val="75000"/>
            </a:srgbClr>
          </a:solidFill>
          <a:ln>
            <a:solidFill>
              <a:srgbClr val="9B1A5A">
                <a:alpha val="7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solidFill>
                  <a:schemeClr val="bg1"/>
                </a:solidFill>
              </a:rPr>
              <a:t>Jadelle</a:t>
            </a:r>
          </a:p>
        </p:txBody>
      </p:sp>
    </p:spTree>
    <p:extLst>
      <p:ext uri="{BB962C8B-B14F-4D97-AF65-F5344CB8AC3E}">
        <p14:creationId xmlns:p14="http://schemas.microsoft.com/office/powerpoint/2010/main" val="9807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44711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  <a:cs typeface="Arial" panose="020B0604020202020204" pitchFamily="34" charset="0"/>
              </a:rPr>
              <a:t>ECHO 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986429"/>
              </p:ext>
            </p:extLst>
          </p:nvPr>
        </p:nvGraphicFramePr>
        <p:xfrm>
          <a:off x="788594" y="2082283"/>
          <a:ext cx="10614812" cy="3582086"/>
        </p:xfrm>
        <a:graphic>
          <a:graphicData uri="http://schemas.openxmlformats.org/drawingml/2006/table">
            <a:tbl>
              <a:tblPr/>
              <a:tblGrid>
                <a:gridCol w="2663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8000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Design</a:t>
                      </a:r>
                    </a:p>
                  </a:txBody>
                  <a:tcPr marL="68580" marR="6858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8000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Multi-center, open-label randomized trial, with random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allocation to: DMPA, LNG implant, or</a:t>
                      </a:r>
                      <a:r>
                        <a:rPr kumimoji="0" lang="en-US" sz="2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copper IUD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0" marB="4571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8000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 marL="68580" marR="6858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Sexually active HIV-uninfected women, ages 16-35 years seeking highly effective contraception, willing &amp;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voluntarily consented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to be randomly-assigned to any of the three study methods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8000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Sample size</a:t>
                      </a:r>
                    </a:p>
                  </a:txBody>
                  <a:tcPr marL="68580" marR="6858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7,800 women (~2,600 per study group)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8000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Outcomes</a:t>
                      </a:r>
                    </a:p>
                  </a:txBody>
                  <a:tcPr marL="68580" marR="68580" marT="0" marB="4571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Primary = HIV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80% power to observe 50%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increase, comparing each method to each of the other two methods)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Secondary = pregnancy, safety, method continuation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0"/>
                        </a:spcBef>
                        <a:spcAft>
                          <a:spcPts val="120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Duration</a:t>
                      </a:r>
                    </a:p>
                  </a:txBody>
                  <a:tcPr marL="68580" marR="68580" marT="45710" marB="4571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Up to 18 months per woman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4571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5181165" y="3085284"/>
            <a:ext cx="4152" cy="5681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0066" y="609075"/>
            <a:ext cx="10972800" cy="83999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  <a:cs typeface="Arial" panose="020B0604020202020204" pitchFamily="34" charset="0"/>
              </a:rPr>
              <a:t>ECHO</a:t>
            </a:r>
            <a:r>
              <a:rPr lang="en-US" sz="4400" dirty="0">
                <a:latin typeface="+mj-lt"/>
              </a:rPr>
              <a:t> study 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676" y="1547903"/>
            <a:ext cx="7882697" cy="10027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7,800 women wanting not to conceive</a:t>
            </a:r>
          </a:p>
          <a:p>
            <a:pPr algn="ctr">
              <a:lnSpc>
                <a:spcPct val="90000"/>
              </a:lnSpc>
              <a:buClr>
                <a:srgbClr val="0D8CAF"/>
              </a:buClr>
            </a:pP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and willing to be randomised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676" y="3520248"/>
            <a:ext cx="1872208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DMPA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(2,600 women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5319" y="3532577"/>
            <a:ext cx="187220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LNG implant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(2,600 women)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4258" y="3523091"/>
            <a:ext cx="187220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Copper IUD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(2,600 women)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5654" y="4473931"/>
            <a:ext cx="5964071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3-monthly visits for up to 18 months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2300" y="5324248"/>
            <a:ext cx="477806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Primary Endpoint:  HIV Infection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5474" y="5922024"/>
            <a:ext cx="847354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Secondary Endpoints:  Pregnancy, Safety looking at serious side effects (adverse events), Method continuation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516031" y="3166946"/>
            <a:ext cx="530003" cy="3533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78497" y="3245005"/>
            <a:ext cx="546410" cy="3010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6149" y="2655064"/>
            <a:ext cx="237077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Randomise</a:t>
            </a:r>
            <a:b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(1:1:1 ratio)</a:t>
            </a:r>
          </a:p>
        </p:txBody>
      </p:sp>
    </p:spTree>
    <p:extLst>
      <p:ext uri="{BB962C8B-B14F-4D97-AF65-F5344CB8AC3E}">
        <p14:creationId xmlns:p14="http://schemas.microsoft.com/office/powerpoint/2010/main" val="25582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770" y="906146"/>
            <a:ext cx="10972800" cy="830835"/>
          </a:xfrm>
        </p:spPr>
        <p:txBody>
          <a:bodyPr>
            <a:normAutofit/>
          </a:bodyPr>
          <a:lstStyle/>
          <a:p>
            <a:r>
              <a:rPr lang="en-ZA" sz="4400" dirty="0">
                <a:latin typeface="+mj-lt"/>
                <a:cs typeface="Arial" panose="020B0604020202020204" pitchFamily="34" charset="0"/>
              </a:rPr>
              <a:t>Study setting: 12 sites in 4 countries</a:t>
            </a:r>
            <a:endParaRPr lang="en-US" sz="4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0" y="2569943"/>
            <a:ext cx="7893412" cy="3714948"/>
          </a:xfrm>
          <a:prstGeom prst="rect">
            <a:avLst/>
          </a:prstGeom>
        </p:spPr>
      </p:pic>
      <p:pic>
        <p:nvPicPr>
          <p:cNvPr id="1026" name="Picture 2" descr="map-of-sites-2018-1.png (1158Ã607)">
            <a:extLst>
              <a:ext uri="{FF2B5EF4-FFF2-40B4-BE49-F238E27FC236}">
                <a16:creationId xmlns:a16="http://schemas.microsoft.com/office/drawing/2014/main" id="{CA8E105A-D144-4EE1-8A5D-34E518EF8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/>
          <a:stretch/>
        </p:blipFill>
        <p:spPr bwMode="auto">
          <a:xfrm>
            <a:off x="581025" y="2030680"/>
            <a:ext cx="9020175" cy="428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086309"/>
            <a:ext cx="10127530" cy="397512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Only a randomize clinical trial can evaluate for evidence of </a:t>
            </a:r>
            <a:r>
              <a:rPr lang="en-US" sz="2800" u="sng" dirty="0"/>
              <a:t>causal relationship</a:t>
            </a:r>
            <a:r>
              <a:rPr lang="en-US" sz="2800" dirty="0"/>
              <a:t> – i.e., that using a particular contraceptive method leads to increased risk of HIV 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A randomized trial will provide the highest-quality evidence to: 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Enable women to make fully informed choices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Inform clear counselling messages for clinicians 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Offer guidance for policymakers and programs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44711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  <a:cs typeface="Arial" panose="020B0604020202020204" pitchFamily="34" charset="0"/>
              </a:rPr>
              <a:t>Why a randomized study?</a:t>
            </a:r>
          </a:p>
        </p:txBody>
      </p:sp>
    </p:spTree>
    <p:extLst>
      <p:ext uri="{BB962C8B-B14F-4D97-AF65-F5344CB8AC3E}">
        <p14:creationId xmlns:p14="http://schemas.microsoft.com/office/powerpoint/2010/main" val="15419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99396"/>
            <a:ext cx="5946648" cy="426225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ZA" sz="2800" dirty="0"/>
              <a:t>The highest quality scientific evidence on the question of hormonal contraception and HIV risk</a:t>
            </a:r>
          </a:p>
          <a:p>
            <a:pPr>
              <a:spcAft>
                <a:spcPts val="1200"/>
              </a:spcAft>
            </a:pPr>
            <a:endParaRPr lang="en-ZA" sz="2800" dirty="0"/>
          </a:p>
          <a:p>
            <a:pPr>
              <a:spcAft>
                <a:spcPts val="1200"/>
              </a:spcAft>
            </a:pPr>
            <a:r>
              <a:rPr lang="en-ZA" sz="2800" dirty="0"/>
              <a:t>Needed information for women, so they can make informed choices about contraception and HIV prevention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859809"/>
            <a:ext cx="10972800" cy="941559"/>
          </a:xfrm>
        </p:spPr>
        <p:txBody>
          <a:bodyPr>
            <a:normAutofit/>
          </a:bodyPr>
          <a:lstStyle/>
          <a:p>
            <a:r>
              <a:rPr lang="en-ZA" sz="4400" dirty="0">
                <a:latin typeface="+mj-lt"/>
                <a:cs typeface="Arial" panose="020B0604020202020204" pitchFamily="34" charset="0"/>
              </a:rPr>
              <a:t>What ECHO will contribute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91" y="1829739"/>
            <a:ext cx="3211651" cy="2141101"/>
          </a:xfrm>
        </p:spPr>
      </p:pic>
      <p:pic>
        <p:nvPicPr>
          <p:cNvPr id="5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8" y="4168868"/>
            <a:ext cx="3564224" cy="23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642D09-A80B-44D8-A493-322D4332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7360"/>
            <a:ext cx="109728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Study visits at one month, </a:t>
            </a:r>
            <a:r>
              <a:rPr lang="en-GB" sz="2800" b="1" dirty="0">
                <a:cs typeface="Arial" panose="020B0604020202020204" pitchFamily="34" charset="0"/>
              </a:rPr>
              <a:t>then quarterly for up to 18 months: </a:t>
            </a:r>
          </a:p>
          <a:p>
            <a:pPr lvl="1"/>
            <a:r>
              <a:rPr lang="en-US" sz="2650" dirty="0">
                <a:cs typeface="Arial" panose="020B0604020202020204" pitchFamily="34" charset="0"/>
              </a:rPr>
              <a:t>HIV testing and contraceptive counselling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cs typeface="Arial" panose="020B0604020202020204" pitchFamily="34" charset="0"/>
              </a:rPr>
              <a:t>Women receive c</a:t>
            </a:r>
            <a:r>
              <a:rPr lang="en-US" sz="2650" dirty="0">
                <a:cs typeface="Arial" panose="020B0604020202020204" pitchFamily="34" charset="0"/>
              </a:rPr>
              <a:t>omprehensive </a:t>
            </a:r>
            <a:r>
              <a:rPr lang="en-ZA" sz="2650" b="1" dirty="0">
                <a:cs typeface="Arial" panose="020B0604020202020204" pitchFamily="34" charset="0"/>
              </a:rPr>
              <a:t>contraceptive and HIV prevention package: </a:t>
            </a:r>
            <a:r>
              <a:rPr lang="en-ZA" sz="2650" dirty="0"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1800"/>
              </a:spcBef>
            </a:pPr>
            <a:r>
              <a:rPr lang="en-ZA" sz="2650" dirty="0">
                <a:cs typeface="Arial" panose="020B0604020202020204" pitchFamily="34" charset="0"/>
              </a:rPr>
              <a:t>Counselling</a:t>
            </a:r>
          </a:p>
          <a:p>
            <a:pPr lvl="1">
              <a:spcBef>
                <a:spcPts val="1800"/>
              </a:spcBef>
            </a:pPr>
            <a:r>
              <a:rPr lang="en-ZA" sz="2650" dirty="0">
                <a:cs typeface="Arial" panose="020B0604020202020204" pitchFamily="34" charset="0"/>
              </a:rPr>
              <a:t>Condoms </a:t>
            </a:r>
          </a:p>
          <a:p>
            <a:pPr lvl="1">
              <a:spcBef>
                <a:spcPts val="1800"/>
              </a:spcBef>
            </a:pPr>
            <a:r>
              <a:rPr lang="en-ZA" sz="2650" dirty="0">
                <a:cs typeface="Arial" panose="020B0604020202020204" pitchFamily="34" charset="0"/>
              </a:rPr>
              <a:t>Offer of partner HIV testing </a:t>
            </a:r>
          </a:p>
          <a:p>
            <a:pPr lvl="1">
              <a:spcBef>
                <a:spcPts val="1800"/>
              </a:spcBef>
            </a:pPr>
            <a:r>
              <a:rPr lang="en-ZA" sz="2650" dirty="0">
                <a:cs typeface="Arial" panose="020B0604020202020204" pitchFamily="34" charset="0"/>
              </a:rPr>
              <a:t>STI screening and treatment </a:t>
            </a:r>
          </a:p>
          <a:p>
            <a:pPr lvl="1">
              <a:spcBef>
                <a:spcPts val="1800"/>
              </a:spcBef>
            </a:pPr>
            <a:r>
              <a:rPr lang="en-ZA" sz="2650" dirty="0">
                <a:cs typeface="Arial" panose="020B0604020202020204" pitchFamily="34" charset="0"/>
              </a:rPr>
              <a:t>Offer of oral PrEP (introduced during study as national policies allowed)</a:t>
            </a:r>
            <a:endParaRPr lang="en-US" sz="26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33BA65-BB23-4F5E-B009-56DE8862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4A2249"/>
                </a:solidFill>
                <a:latin typeface="+mj-lt"/>
              </a:rPr>
              <a:t>ECHO visits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5651" y="904972"/>
            <a:ext cx="8719319" cy="720689"/>
          </a:xfrm>
        </p:spPr>
        <p:txBody>
          <a:bodyPr>
            <a:normAutofit/>
          </a:bodyPr>
          <a:lstStyle/>
          <a:p>
            <a:r>
              <a:rPr lang="en-ZA" sz="4400" dirty="0">
                <a:solidFill>
                  <a:srgbClr val="4A2249"/>
                </a:solidFill>
                <a:latin typeface="+mj-lt"/>
              </a:rPr>
              <a:t>ECHO</a:t>
            </a:r>
            <a: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  <a:t> oversight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796640" y="1803006"/>
            <a:ext cx="7188412" cy="54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>
                <a:cs typeface="Arial" panose="020B0604020202020204" pitchFamily="34" charset="0"/>
              </a:rPr>
              <a:t>Ethics committees and qualified independent clinical monitors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>
                <a:cs typeface="Arial" panose="020B0604020202020204" pitchFamily="34" charset="0"/>
              </a:rPr>
              <a:t>A safety oversight committee, available 24/7 for clinical advice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>
                <a:cs typeface="Arial" panose="020B0604020202020204" pitchFamily="34" charset="0"/>
              </a:rPr>
              <a:t>Global Community Advisory Group and </a:t>
            </a:r>
            <a:br>
              <a:rPr lang="en-GB" sz="2800" dirty="0">
                <a:cs typeface="Arial" panose="020B0604020202020204" pitchFamily="34" charset="0"/>
              </a:rPr>
            </a:br>
            <a:r>
              <a:rPr lang="en-GB" sz="2800" dirty="0">
                <a:cs typeface="Arial" panose="020B0604020202020204" pitchFamily="34" charset="0"/>
              </a:rPr>
              <a:t>Community Advisory Boards (CAB) at each site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>
                <a:cs typeface="Arial" panose="020B0604020202020204" pitchFamily="34" charset="0"/>
              </a:rPr>
              <a:t>Good Participatory Practice plans for each site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>
                <a:cs typeface="Arial" panose="020B0604020202020204" pitchFamily="34" charset="0"/>
              </a:rPr>
              <a:t>An independent Data and Safety Monitoring Board</a:t>
            </a:r>
          </a:p>
        </p:txBody>
      </p:sp>
      <p:pic>
        <p:nvPicPr>
          <p:cNvPr id="5" name="Picture 4" descr="HVTN Community Advisory Board">
            <a:extLst>
              <a:ext uri="{FF2B5EF4-FFF2-40B4-BE49-F238E27FC236}">
                <a16:creationId xmlns:a16="http://schemas.microsoft.com/office/drawing/2014/main" id="{372405AD-0551-47EE-81F7-ECEE65093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88" y="1130603"/>
            <a:ext cx="4101067" cy="27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40C08-9956-4E00-A0B6-E014C089E9CD}"/>
              </a:ext>
            </a:extLst>
          </p:cNvPr>
          <p:cNvSpPr txBox="1"/>
          <p:nvPr/>
        </p:nvSpPr>
        <p:spPr>
          <a:xfrm>
            <a:off x="8158348" y="3966358"/>
            <a:ext cx="378210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Local CAB meeting to hear updates on ECHO Study</a:t>
            </a:r>
          </a:p>
        </p:txBody>
      </p:sp>
    </p:spTree>
    <p:extLst>
      <p:ext uri="{BB962C8B-B14F-4D97-AF65-F5344CB8AC3E}">
        <p14:creationId xmlns:p14="http://schemas.microsoft.com/office/powerpoint/2010/main" val="25697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400" dirty="0">
                <a:solidFill>
                  <a:srgbClr val="4A2249"/>
                </a:solidFill>
                <a:latin typeface="+mj-lt"/>
              </a:rPr>
              <a:t>ECHO</a:t>
            </a:r>
            <a:r>
              <a:rPr lang="en-ZA" sz="4000" dirty="0"/>
              <a:t> progress</a:t>
            </a:r>
          </a:p>
        </p:txBody>
      </p:sp>
      <p:pic>
        <p:nvPicPr>
          <p:cNvPr id="1028" name="Picture 4" descr="Nations African Female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"/>
          <a:stretch/>
        </p:blipFill>
        <p:spPr bwMode="auto">
          <a:xfrm flipH="1">
            <a:off x="981190" y="2154273"/>
            <a:ext cx="2346590" cy="24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584335"/>
            <a:ext cx="308977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chemeClr val="tx2"/>
                </a:solidFill>
              </a:rPr>
              <a:t>7,830</a:t>
            </a:r>
          </a:p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</a:rPr>
              <a:t>Women enrolled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521467699"/>
              </p:ext>
            </p:extLst>
          </p:nvPr>
        </p:nvGraphicFramePr>
        <p:xfrm>
          <a:off x="4005255" y="2158703"/>
          <a:ext cx="4250793" cy="350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345514" y="4584335"/>
            <a:ext cx="3500971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chemeClr val="accent2">
                    <a:lumMod val="50000"/>
                  </a:schemeClr>
                </a:solidFill>
              </a:rPr>
              <a:t>100% </a:t>
            </a:r>
          </a:p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</a:rPr>
              <a:t>Enrolment target reached and follow-up visits completed as of </a:t>
            </a:r>
            <a:br>
              <a:rPr lang="en-ZA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2400" b="1" dirty="0">
                <a:solidFill>
                  <a:schemeClr val="accent2">
                    <a:lumMod val="50000"/>
                  </a:schemeClr>
                </a:solidFill>
              </a:rPr>
              <a:t>31 October 2018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89472" y="4584335"/>
            <a:ext cx="341496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chemeClr val="accent2">
                    <a:lumMod val="50000"/>
                  </a:schemeClr>
                </a:solidFill>
              </a:rPr>
              <a:t>Mid</a:t>
            </a:r>
            <a:r>
              <a:rPr lang="en-US" sz="4000" dirty="0"/>
              <a:t>–</a:t>
            </a:r>
            <a:r>
              <a:rPr lang="en-ZA" sz="4000" b="1" dirty="0">
                <a:solidFill>
                  <a:schemeClr val="accent2">
                    <a:lumMod val="50000"/>
                  </a:schemeClr>
                </a:solidFill>
              </a:rPr>
              <a:t>2019 </a:t>
            </a:r>
          </a:p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</a:rPr>
              <a:t>Study results expected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r="3935"/>
          <a:stretch/>
        </p:blipFill>
        <p:spPr>
          <a:xfrm>
            <a:off x="8654759" y="2264653"/>
            <a:ext cx="3084394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2"/>
          <p:cNvSpPr txBox="1">
            <a:spLocks/>
          </p:cNvSpPr>
          <p:nvPr/>
        </p:nvSpPr>
        <p:spPr bwMode="auto">
          <a:xfrm>
            <a:off x="609600" y="704850"/>
            <a:ext cx="10972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/>
            <a:r>
              <a:rPr lang="en-US" altLang="en-US" sz="5000" b="1" dirty="0">
                <a:solidFill>
                  <a:schemeClr val="tx2"/>
                </a:solidFill>
                <a:latin typeface="+mj-lt"/>
              </a:rPr>
              <a:t>ECHO Team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884363"/>
            <a:ext cx="13906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699" name="Picture 5" descr="FHI_L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337" y="1971674"/>
            <a:ext cx="2104105" cy="86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http://preview.webhoop.co.za/wp-content/uploads/2015/07/r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1550" y="1947863"/>
            <a:ext cx="17589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838" y="5299075"/>
            <a:ext cx="181133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4450" y="5226050"/>
            <a:ext cx="13795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13813" y="5330825"/>
            <a:ext cx="18129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4356100"/>
            <a:ext cx="23717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802" name="Picture 2" descr="aurum"/>
          <p:cNvPicPr>
            <a:picLocks noChangeAspect="1" noChangeArrowheads="1"/>
          </p:cNvPicPr>
          <p:nvPr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r="18652"/>
          <a:stretch>
            <a:fillRect/>
          </a:stretch>
        </p:blipFill>
        <p:spPr bwMode="auto">
          <a:xfrm>
            <a:off x="5238750" y="4078288"/>
            <a:ext cx="1036638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3" name="Picture 3"/>
          <p:cNvPicPr>
            <a:picLocks noChangeAspect="1" noChangeArrowheads="1"/>
          </p:cNvPicPr>
          <p:nvPr/>
        </p:nvPicPr>
        <p:blipFill>
          <a:blip r:embed="rId1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4244975"/>
            <a:ext cx="120332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7" name="Picture 4" descr="http://www.epwg.org/media/10949/logo%20icr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253663" y="3978275"/>
            <a:ext cx="10842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8"/>
          <p:cNvPicPr>
            <a:picLocks noChangeAspect="1"/>
          </p:cNvPicPr>
          <p:nvPr/>
        </p:nvPicPr>
        <p:blipFill>
          <a:blip r:embed="rId13" cstate="print"/>
          <a:srcRect b="6708"/>
          <a:stretch>
            <a:fillRect/>
          </a:stretch>
        </p:blipFill>
        <p:spPr bwMode="auto">
          <a:xfrm>
            <a:off x="688975" y="4127500"/>
            <a:ext cx="6937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4" descr="Emavundleni Research Centre"/>
          <p:cNvPicPr>
            <a:picLocks noChangeAspect="1" noChangeArrowheads="1"/>
          </p:cNvPicPr>
          <p:nvPr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3022600"/>
            <a:ext cx="112395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10" name="Picture 20"/>
          <p:cNvPicPr>
            <a:picLocks noChangeAspect="1"/>
          </p:cNvPicPr>
          <p:nvPr/>
        </p:nvPicPr>
        <p:blipFill>
          <a:blip r:embed="rId15" cstate="print"/>
          <a:srcRect t="-2" b="-2"/>
          <a:stretch>
            <a:fillRect/>
          </a:stretch>
        </p:blipFill>
        <p:spPr bwMode="auto">
          <a:xfrm>
            <a:off x="1393825" y="3094038"/>
            <a:ext cx="9429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21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92813" y="3152775"/>
            <a:ext cx="809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2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402763" y="1816100"/>
            <a:ext cx="2130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68650" y="5522913"/>
            <a:ext cx="247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7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22650" y="3152775"/>
            <a:ext cx="14176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90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F47E4E-7324-4003-861D-66641979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330" y="2522256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4A2249"/>
                </a:solidFill>
                <a:latin typeface="+mj-lt"/>
              </a:rPr>
              <a:t>We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do not yet know the results, but…</a:t>
            </a:r>
          </a:p>
        </p:txBody>
      </p:sp>
    </p:spTree>
    <p:extLst>
      <p:ext uri="{BB962C8B-B14F-4D97-AF65-F5344CB8AC3E}">
        <p14:creationId xmlns:p14="http://schemas.microsoft.com/office/powerpoint/2010/main" val="11443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511" y="914399"/>
            <a:ext cx="8229600" cy="752047"/>
          </a:xfrm>
        </p:spPr>
        <p:txBody>
          <a:bodyPr>
            <a:normAutofit/>
          </a:bodyPr>
          <a:lstStyle/>
          <a:p>
            <a:r>
              <a:rPr lang="en-ZA" sz="4400" dirty="0">
                <a:solidFill>
                  <a:srgbClr val="4A2249"/>
                </a:solidFill>
                <a:latin typeface="+mj-lt"/>
              </a:rPr>
              <a:t>ECHO</a:t>
            </a:r>
            <a:r>
              <a:rPr lang="en-ZA" sz="4000" dirty="0">
                <a:cs typeface="Arial" panose="020B0604020202020204" pitchFamily="34" charset="0"/>
              </a:rPr>
              <a:t>: What can the study tell us?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0766" y="1769561"/>
            <a:ext cx="10128531" cy="45382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/>
              <a:t>HIV incidence: </a:t>
            </a:r>
            <a:r>
              <a:rPr lang="en-US" sz="2800" dirty="0"/>
              <a:t>comparison of how many women became HIV infected in each group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	DMPA vs. IUD  |  Implant vs. IUD  |  DMPA vs. Implant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Studies of </a:t>
            </a:r>
            <a:r>
              <a:rPr lang="en-US" sz="2800" b="1" dirty="0"/>
              <a:t>possible biologic mechanisms </a:t>
            </a:r>
            <a:r>
              <a:rPr lang="en-US" sz="1600" dirty="0"/>
              <a:t>(ancillary studies to ECHO)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Direct comparison of </a:t>
            </a:r>
            <a:r>
              <a:rPr lang="en-US" sz="2800" b="1" dirty="0"/>
              <a:t>how many women decided to stop using the contraceptive method </a:t>
            </a:r>
            <a:r>
              <a:rPr lang="en-US" sz="2800" dirty="0"/>
              <a:t>they were assigned during &amp; at the end of the study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Comparison of </a:t>
            </a:r>
            <a:r>
              <a:rPr lang="en-US" sz="2800" b="1" dirty="0"/>
              <a:t>how many women became pregnant </a:t>
            </a:r>
            <a:r>
              <a:rPr lang="en-US" sz="2800" dirty="0"/>
              <a:t>in each contraceptive group</a:t>
            </a:r>
          </a:p>
        </p:txBody>
      </p:sp>
    </p:spTree>
    <p:extLst>
      <p:ext uri="{BB962C8B-B14F-4D97-AF65-F5344CB8AC3E}">
        <p14:creationId xmlns:p14="http://schemas.microsoft.com/office/powerpoint/2010/main" val="26601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658" y="748644"/>
            <a:ext cx="8229600" cy="940583"/>
          </a:xfrm>
        </p:spPr>
        <p:txBody>
          <a:bodyPr>
            <a:normAutofit/>
          </a:bodyPr>
          <a:lstStyle/>
          <a:p>
            <a:r>
              <a:rPr lang="en-ZA" sz="4400" dirty="0">
                <a:solidFill>
                  <a:srgbClr val="4A2249"/>
                </a:solidFill>
                <a:latin typeface="+mj-lt"/>
              </a:rPr>
              <a:t>ECHO</a:t>
            </a:r>
            <a:r>
              <a:rPr lang="en-ZA" sz="4000" dirty="0">
                <a:cs typeface="Arial" panose="020B0604020202020204" pitchFamily="34" charset="0"/>
              </a:rPr>
              <a:t>: What it cannot tell us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5718" y="1887513"/>
            <a:ext cx="10400073" cy="45014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HIV risk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Compared to </a:t>
            </a:r>
            <a:r>
              <a:rPr lang="en-US" sz="2800" b="1" dirty="0"/>
              <a:t>no contraception </a:t>
            </a:r>
            <a:r>
              <a:rPr lang="en-US" sz="2800" dirty="0"/>
              <a:t>(because we did not have a control group of women not using contraception)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For </a:t>
            </a:r>
            <a:r>
              <a:rPr lang="en-US" sz="2800" b="1" dirty="0"/>
              <a:t>methods not tested </a:t>
            </a:r>
            <a:r>
              <a:rPr lang="en-US" sz="2800" dirty="0"/>
              <a:t>(e.g., COCs, NET-EN, DMPA-SC, ETG implant, progestin IUS, etc.)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Differences in HIV risk between methods </a:t>
            </a:r>
            <a:r>
              <a:rPr lang="en-US" sz="2800" b="1" dirty="0"/>
              <a:t>smaller than an approximately 35% increase</a:t>
            </a:r>
          </a:p>
          <a:p>
            <a:pPr>
              <a:spcBef>
                <a:spcPts val="1200"/>
              </a:spcBef>
            </a:pPr>
            <a:r>
              <a:rPr lang="en-US" sz="2800" b="1" i="1" dirty="0"/>
              <a:t>Importantly: </a:t>
            </a:r>
            <a:r>
              <a:rPr lang="en-US" sz="2800" i="1" dirty="0"/>
              <a:t>ECHO will provide evidence — not prescriptions — for policy, program, and individual decision-making</a:t>
            </a:r>
          </a:p>
          <a:p>
            <a:pPr>
              <a:spcBef>
                <a:spcPts val="12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6402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423" y="1234298"/>
            <a:ext cx="10849955" cy="94268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Thinking through some possible ECHO outcomes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03423" y="2176979"/>
            <a:ext cx="10293963" cy="41006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0" hangingPunct="0">
              <a:lnSpc>
                <a:spcPct val="80000"/>
              </a:lnSpc>
              <a:spcBef>
                <a:spcPts val="1800"/>
              </a:spcBef>
              <a:buClr>
                <a:prstClr val="white">
                  <a:lumMod val="50000"/>
                </a:prstClr>
              </a:buClr>
              <a:buSzPct val="90000"/>
              <a:buFontTx/>
              <a:buChar char="•"/>
              <a:defRPr/>
            </a:pPr>
            <a:endParaRPr lang="en-US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defTabSz="457200" eaLnBrk="0" hangingPunct="0">
              <a:lnSpc>
                <a:spcPct val="80000"/>
              </a:lnSpc>
              <a:spcBef>
                <a:spcPts val="18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FontTx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No difference in HIV risk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with similar HIV incidence for the three groups</a:t>
            </a:r>
            <a:r>
              <a:rPr lang="en-US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(DMPA=implant=IUD)</a:t>
            </a:r>
          </a:p>
          <a:p>
            <a:pPr marL="0" indent="0" defTabSz="457200" eaLnBrk="0" hangingPunct="0">
              <a:lnSpc>
                <a:spcPct val="80000"/>
              </a:lnSpc>
              <a:spcBef>
                <a:spcPts val="18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endParaRPr lang="en-US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423" y="1234298"/>
            <a:ext cx="10849955" cy="94268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Thinking through some possible ECHO outcomes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03423" y="2176979"/>
            <a:ext cx="10293963" cy="41006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0" hangingPunct="0">
              <a:lnSpc>
                <a:spcPct val="80000"/>
              </a:lnSpc>
              <a:spcBef>
                <a:spcPts val="1800"/>
              </a:spcBef>
              <a:buClr>
                <a:prstClr val="white">
                  <a:lumMod val="50000"/>
                </a:prstClr>
              </a:buClr>
              <a:buSzPct val="90000"/>
              <a:buFontTx/>
              <a:buChar char="•"/>
              <a:defRPr/>
            </a:pPr>
            <a:endParaRPr lang="en-US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defTabSz="457200" eaLnBrk="0" hangingPunct="0">
              <a:lnSpc>
                <a:spcPct val="80000"/>
              </a:lnSpc>
              <a:spcBef>
                <a:spcPts val="18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FontTx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Difference in HIV risk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with DMPA ≥1.5-fold greater HIV incidence than implant and/or IUD</a:t>
            </a:r>
          </a:p>
          <a:p>
            <a:pPr marL="0" indent="0" defTabSz="457200" eaLnBrk="0" hangingPunct="0">
              <a:lnSpc>
                <a:spcPct val="80000"/>
              </a:lnSpc>
              <a:spcBef>
                <a:spcPts val="18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	 	The ECHO trial is designed with high statistical power to detect 			at least a 50% increase in HIV risk </a:t>
            </a:r>
          </a:p>
          <a:p>
            <a:pPr marL="0" indent="0" defTabSz="457200" eaLnBrk="0" hangingPunct="0">
              <a:lnSpc>
                <a:spcPct val="80000"/>
              </a:lnSpc>
              <a:spcBef>
                <a:spcPts val="18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	 	The observational data suggest DMPA could have a ~40-50%, or 		greater, increased HIV risk </a:t>
            </a:r>
            <a:endParaRPr lang="en-US" sz="2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defTabSz="457200" eaLnBrk="0" hangingPunct="0">
              <a:lnSpc>
                <a:spcPct val="80000"/>
              </a:lnSpc>
              <a:spcBef>
                <a:spcPts val="1800"/>
              </a:spcBef>
              <a:buClr>
                <a:prstClr val="white">
                  <a:lumMod val="50000"/>
                </a:prstClr>
              </a:buClr>
              <a:buSzPct val="90000"/>
              <a:buFontTx/>
              <a:buChar char="•"/>
              <a:defRPr/>
            </a:pPr>
            <a:endParaRPr lang="en-US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423" y="1234298"/>
            <a:ext cx="10849955" cy="94268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Thinking through some possible ECHO outcomes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03423" y="2176979"/>
            <a:ext cx="10293963" cy="41006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0" hangingPunct="0">
              <a:lnSpc>
                <a:spcPct val="80000"/>
              </a:lnSpc>
              <a:spcBef>
                <a:spcPts val="1800"/>
              </a:spcBef>
              <a:buClr>
                <a:prstClr val="white">
                  <a:lumMod val="50000"/>
                </a:prstClr>
              </a:buClr>
              <a:buSzPct val="90000"/>
              <a:buFontTx/>
              <a:buChar char="•"/>
              <a:defRPr/>
            </a:pPr>
            <a:endParaRPr lang="en-US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defTabSz="457200" eaLnBrk="0" hangingPunct="0">
              <a:lnSpc>
                <a:spcPct val="80000"/>
              </a:lnSpc>
              <a:spcBef>
                <a:spcPts val="18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FontTx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Difference in HIV risk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but DMPA &lt;1.5-fold greater risk than implant and/or IUD</a:t>
            </a:r>
          </a:p>
          <a:p>
            <a:pPr marL="0" indent="0" defTabSz="457200" eaLnBrk="0" hangingPunct="0">
              <a:lnSpc>
                <a:spcPct val="80000"/>
              </a:lnSpc>
              <a:spcBef>
                <a:spcPts val="18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	 The trial is designed with high statistical power to detect 					at least a 50% increase in HIV risk. </a:t>
            </a:r>
          </a:p>
          <a:p>
            <a:pPr marL="0" indent="0" defTabSz="457200" eaLnBrk="0" hangingPunct="0">
              <a:lnSpc>
                <a:spcPct val="80000"/>
              </a:lnSpc>
              <a:spcBef>
                <a:spcPts val="18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	 	However, under that statistical power consideration, an HIV risk 		difference of at least ~35% will be statistically significant. </a:t>
            </a:r>
            <a:endParaRPr lang="en-US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423" y="1234298"/>
            <a:ext cx="10849955" cy="94268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Thinking through some possible ECHO outcomes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03423" y="2176979"/>
            <a:ext cx="10293963" cy="41006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0" hangingPunct="0">
              <a:lnSpc>
                <a:spcPct val="80000"/>
              </a:lnSpc>
              <a:spcBef>
                <a:spcPts val="1800"/>
              </a:spcBef>
              <a:buClr>
                <a:prstClr val="white">
                  <a:lumMod val="50000"/>
                </a:prstClr>
              </a:buClr>
              <a:buSzPct val="90000"/>
              <a:buFontTx/>
              <a:buChar char="•"/>
              <a:defRPr/>
            </a:pPr>
            <a:endParaRPr lang="en-US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defTabSz="457200" eaLnBrk="0" hangingPunct="0">
              <a:lnSpc>
                <a:spcPct val="80000"/>
              </a:lnSpc>
              <a:spcBef>
                <a:spcPts val="18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FontTx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Difference in HIV risk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with highest HIV incidence for IUD or implant </a:t>
            </a:r>
          </a:p>
          <a:p>
            <a:pPr marL="0" indent="0" defTabSz="457200" eaLnBrk="0" hangingPunct="0">
              <a:lnSpc>
                <a:spcPct val="80000"/>
              </a:lnSpc>
              <a:spcBef>
                <a:spcPts val="18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	 	While this might be a surprising result</a:t>
            </a:r>
            <a:r>
              <a:rPr lang="en-US" sz="280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, remember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that </a:t>
            </a:r>
            <a:r>
              <a:rPr lang="en-US" sz="280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there 			are currently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very few data to assess HIV risk for implants </a:t>
            </a:r>
            <a:r>
              <a:rPr lang="en-US" sz="280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and 			IUDs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0" indent="0" defTabSz="457200" eaLnBrk="0" hangingPunct="0">
              <a:lnSpc>
                <a:spcPct val="80000"/>
              </a:lnSpc>
              <a:spcBef>
                <a:spcPts val="18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	 	ECHO is designed to have statistical power to detect at least a 			50% increased HIV risk for any of the methods, compared to 			each of the other two methods. </a:t>
            </a:r>
            <a:endParaRPr lang="en-US" sz="2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defTabSz="457200" eaLnBrk="0" hangingPunct="0">
              <a:lnSpc>
                <a:spcPct val="80000"/>
              </a:lnSpc>
              <a:spcBef>
                <a:spcPts val="1800"/>
              </a:spcBef>
              <a:buClr>
                <a:prstClr val="white">
                  <a:lumMod val="50000"/>
                </a:prstClr>
              </a:buClr>
              <a:buSzPct val="90000"/>
              <a:buFontTx/>
              <a:buChar char="•"/>
              <a:defRPr/>
            </a:pPr>
            <a:endParaRPr lang="en-US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CF858-F566-4A92-A0B1-EA65AE12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7088"/>
            <a:ext cx="10972800" cy="47147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Data analysis is ongoing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Results dissemination estimated in mid-2019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Results presented to WHO Guidance Steering Group, who will consider new data and whether there is need for policy change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C30B96-EE3A-4227-9137-8AC3BFE8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4A2249"/>
                </a:solidFill>
                <a:latin typeface="+mj-lt"/>
              </a:rPr>
              <a:t>What’s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next</a:t>
            </a:r>
          </a:p>
        </p:txBody>
      </p:sp>
    </p:spTree>
    <p:extLst>
      <p:ext uri="{BB962C8B-B14F-4D97-AF65-F5344CB8AC3E}">
        <p14:creationId xmlns:p14="http://schemas.microsoft.com/office/powerpoint/2010/main" val="40743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981200" y="1227471"/>
            <a:ext cx="8229600" cy="72684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Calibri 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A224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ECHO Funders</a:t>
            </a:r>
          </a:p>
        </p:txBody>
      </p:sp>
      <p:pic>
        <p:nvPicPr>
          <p:cNvPr id="24" name="Picture 4" descr="http://afhea.org/Graphes/logo_BM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57" y="2376913"/>
            <a:ext cx="2369947" cy="64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760" y="3982783"/>
            <a:ext cx="1455669" cy="6400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67" y="3930579"/>
            <a:ext cx="1263316" cy="640080"/>
          </a:xfrm>
          <a:prstGeom prst="rect">
            <a:avLst/>
          </a:prstGeom>
        </p:spPr>
      </p:pic>
      <p:sp>
        <p:nvSpPr>
          <p:cNvPr id="28" name="Subtitle 27"/>
          <p:cNvSpPr txBox="1">
            <a:spLocks/>
          </p:cNvSpPr>
          <p:nvPr/>
        </p:nvSpPr>
        <p:spPr>
          <a:xfrm>
            <a:off x="2059686" y="4857152"/>
            <a:ext cx="10363200" cy="12500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5740" indent="-20574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-1851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516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5773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57734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3020" indent="-157734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6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7F7F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7F7F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Contraceptive supplies donated by USAID and the Republic of South Africa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711" y="3820178"/>
            <a:ext cx="714102" cy="7315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2592" y="2296750"/>
            <a:ext cx="1554480" cy="6201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47A0F5-9C26-42A3-A519-2006FF2FA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840" y="2240808"/>
            <a:ext cx="1629716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4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4015" y="433706"/>
            <a:ext cx="10972800" cy="1143000"/>
          </a:xfrm>
        </p:spPr>
        <p:txBody>
          <a:bodyPr/>
          <a:lstStyle/>
          <a:p>
            <a:r>
              <a:rPr lang="en-US" b="1" dirty="0"/>
              <a:t>Website - </a:t>
            </a:r>
            <a:r>
              <a:rPr lang="en-US" b="1" u="sng" dirty="0"/>
              <a:t>www.echo-consortium.com</a:t>
            </a:r>
            <a:endParaRPr lang="en-ZA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r="2260"/>
          <a:stretch/>
        </p:blipFill>
        <p:spPr>
          <a:xfrm>
            <a:off x="2581978" y="1784894"/>
            <a:ext cx="6615827" cy="337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cture 0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8"/>
          <a:stretch/>
        </p:blipFill>
        <p:spPr bwMode="auto">
          <a:xfrm>
            <a:off x="3851503" y="1675779"/>
            <a:ext cx="6543374" cy="492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5293" y="513757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  <a:cs typeface="Arial" panose="020B0604020202020204" pitchFamily="34" charset="0"/>
              </a:rPr>
              <a:t>Starting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8282" y="3263163"/>
            <a:ext cx="3777913" cy="31806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prstClr val="white">
                  <a:lumMod val="50000"/>
                </a:prstClr>
              </a:buClr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Safe and effective contraception is essential to the health and development of women, children and families worldwide</a:t>
            </a:r>
          </a:p>
          <a:p>
            <a:pPr>
              <a:spcBef>
                <a:spcPct val="20000"/>
              </a:spcBef>
              <a:buClr>
                <a:prstClr val="white">
                  <a:lumMod val="50000"/>
                </a:prstClr>
              </a:buClr>
              <a:defRPr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229225"/>
            <a:ext cx="8590670" cy="41196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24560"/>
            <a:ext cx="11084560" cy="1304665"/>
          </a:xfrm>
        </p:spPr>
        <p:txBody>
          <a:bodyPr>
            <a:noAutofit/>
          </a:bodyPr>
          <a:lstStyle/>
          <a:p>
            <a:r>
              <a:rPr lang="en-ZA" sz="4400" dirty="0">
                <a:latin typeface="+mj-lt"/>
                <a:cs typeface="Arial" panose="020B0604020202020204" pitchFamily="34" charset="0"/>
              </a:rPr>
              <a:t>Overlap between injectable hormonal contraception use and HIV prevalence</a:t>
            </a:r>
          </a:p>
        </p:txBody>
      </p:sp>
    </p:spTree>
    <p:extLst>
      <p:ext uri="{BB962C8B-B14F-4D97-AF65-F5344CB8AC3E}">
        <p14:creationId xmlns:p14="http://schemas.microsoft.com/office/powerpoint/2010/main" val="13342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Arial" panose="020B0604020202020204" pitchFamily="34" charset="0"/>
              </a:rPr>
              <a:t>25+ years of epidemiologic and biologic studies have tried to determine whether there is truly increased risk of HIV acquisition associated with use of hormonal contraception.  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400" dirty="0">
                <a:latin typeface="+mj-lt"/>
                <a:cs typeface="Arial" panose="020B0604020202020204" pitchFamily="34" charset="0"/>
              </a:rPr>
              <a:t>Only observational data have been available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3DF159-F223-446B-AB34-10541DC31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9" y="5010935"/>
            <a:ext cx="5714740" cy="1693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632593-1FF3-4987-9473-B2A1391F9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525" y="3299229"/>
            <a:ext cx="7755269" cy="1513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20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49854-D3FC-49BE-8F0D-DE1E44DC5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74867"/>
            <a:ext cx="10972800" cy="4389120"/>
          </a:xfrm>
        </p:spPr>
        <p:txBody>
          <a:bodyPr>
            <a:normAutofit/>
          </a:bodyPr>
          <a:lstStyle/>
          <a:p>
            <a:r>
              <a:rPr lang="en-ZA" sz="2800" b="1" dirty="0"/>
              <a:t>Progestogen-only injectables </a:t>
            </a:r>
            <a:r>
              <a:rPr lang="en-ZA" sz="2200" dirty="0"/>
              <a:t>(particularly </a:t>
            </a:r>
            <a:r>
              <a:rPr lang="en-ZA" sz="2800" b="1" dirty="0"/>
              <a:t>DMPA-IM</a:t>
            </a:r>
            <a:r>
              <a:rPr lang="en-ZA" sz="2200" dirty="0"/>
              <a:t>)</a:t>
            </a:r>
            <a:r>
              <a:rPr lang="en-ZA" sz="2800" b="1" dirty="0"/>
              <a:t>: </a:t>
            </a:r>
            <a:r>
              <a:rPr lang="en-ZA" sz="2800" dirty="0"/>
              <a:t>linked to </a:t>
            </a:r>
            <a:r>
              <a:rPr lang="en-ZA" sz="28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ZA" sz="2800" dirty="0"/>
              <a:t> HIV risk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ZA" sz="2650" dirty="0"/>
              <a:t>In one meta-analysis, </a:t>
            </a:r>
            <a:r>
              <a:rPr lang="en-US" sz="2650" dirty="0">
                <a:cs typeface="Arial" panose="020B0604020202020204" pitchFamily="34" charset="0"/>
              </a:rPr>
              <a:t>the magnitude of effect was 1.40 </a:t>
            </a:r>
            <a:r>
              <a:rPr lang="en-US" sz="1600" dirty="0">
                <a:cs typeface="Arial" panose="020B0604020202020204" pitchFamily="34" charset="0"/>
              </a:rPr>
              <a:t>(95% CI 1.23-1.59)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ZA" sz="2650" dirty="0"/>
              <a:t>Importantly, we do not know whether DMPA use </a:t>
            </a:r>
            <a:r>
              <a:rPr lang="en-ZA" sz="2650" i="1" dirty="0"/>
              <a:t>causes</a:t>
            </a:r>
            <a:r>
              <a:rPr lang="en-ZA" sz="2650" dirty="0"/>
              <a:t> increased risk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cs typeface="Arial" panose="020B0604020202020204" pitchFamily="34" charset="0"/>
              </a:rPr>
              <a:t>NET-EN: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less </a:t>
            </a:r>
            <a:r>
              <a:rPr lang="en-US" sz="2800" dirty="0">
                <a:cs typeface="Arial" panose="020B0604020202020204" pitchFamily="34" charset="0"/>
              </a:rPr>
              <a:t>HIV risk than DMPA? (although limited data)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cs typeface="Arial" panose="020B0604020202020204" pitchFamily="34" charset="0"/>
              </a:rPr>
              <a:t>DMPA-SC: </a:t>
            </a:r>
            <a:r>
              <a:rPr lang="en-US" sz="2800" dirty="0">
                <a:cs typeface="Arial" panose="020B0604020202020204" pitchFamily="34" charset="0"/>
              </a:rPr>
              <a:t>no data</a:t>
            </a:r>
            <a:endParaRPr lang="en-US" sz="2800" b="1" dirty="0"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800" b="1" dirty="0"/>
              <a:t>Hormonal implants </a:t>
            </a:r>
            <a:r>
              <a:rPr lang="en-US" sz="2800" dirty="0"/>
              <a:t>&amp; </a:t>
            </a:r>
            <a:r>
              <a:rPr lang="en-US" sz="2800" b="1" dirty="0"/>
              <a:t>hormonal/non-hormonal IUDs: </a:t>
            </a:r>
            <a:r>
              <a:rPr lang="en-US" sz="2800" dirty="0"/>
              <a:t>even less data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4A4513-D46F-4550-AB9A-EB9630D2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Summary of evidence</a:t>
            </a:r>
          </a:p>
        </p:txBody>
      </p:sp>
    </p:spTree>
    <p:extLst>
      <p:ext uri="{BB962C8B-B14F-4D97-AF65-F5344CB8AC3E}">
        <p14:creationId xmlns:p14="http://schemas.microsoft.com/office/powerpoint/2010/main" val="883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63972" y="2153090"/>
            <a:ext cx="6672072" cy="3191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Women can use progestogen-only injectables but should be advised about: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Concerns about possible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sz="2800" dirty="0"/>
              <a:t>risk of HIV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Uncertainty about causal relationship</a:t>
            </a:r>
          </a:p>
          <a:p>
            <a:pPr>
              <a:spcBef>
                <a:spcPts val="1200"/>
              </a:spcBef>
            </a:pPr>
            <a:r>
              <a:rPr lang="en-ZA" sz="2800" dirty="0"/>
              <a:t>H</a:t>
            </a:r>
            <a:r>
              <a:rPr lang="en-US" sz="2800" dirty="0"/>
              <a:t>ow to minimize their risk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44440"/>
            <a:ext cx="10972800" cy="886968"/>
          </a:xfrm>
        </p:spPr>
        <p:txBody>
          <a:bodyPr>
            <a:normAutofit/>
          </a:bodyPr>
          <a:lstStyle/>
          <a:p>
            <a:r>
              <a:rPr lang="en-ZA" sz="4400" dirty="0">
                <a:latin typeface="+mj-lt"/>
                <a:cs typeface="Arial" panose="020B0604020202020204" pitchFamily="34" charset="0"/>
              </a:rPr>
              <a:t>WHO Guidance,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888" b="46679"/>
          <a:stretch/>
        </p:blipFill>
        <p:spPr>
          <a:xfrm>
            <a:off x="609598" y="2153090"/>
            <a:ext cx="4220759" cy="282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EF6718-1CB6-4A32-BF42-312BE21B562F}"/>
              </a:ext>
            </a:extLst>
          </p:cNvPr>
          <p:cNvSpPr txBox="1"/>
          <p:nvPr/>
        </p:nvSpPr>
        <p:spPr>
          <a:xfrm>
            <a:off x="609598" y="5390340"/>
            <a:ext cx="100615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The WHO guidance also called for data from randomised trials.</a:t>
            </a:r>
          </a:p>
        </p:txBody>
      </p:sp>
    </p:spTree>
    <p:extLst>
      <p:ext uri="{BB962C8B-B14F-4D97-AF65-F5344CB8AC3E}">
        <p14:creationId xmlns:p14="http://schemas.microsoft.com/office/powerpoint/2010/main" val="32558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"/>
          <a:stretch/>
        </p:blipFill>
        <p:spPr>
          <a:xfrm rot="21055534">
            <a:off x="594970" y="951182"/>
            <a:ext cx="2835797" cy="364909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6" name="Group 5"/>
          <p:cNvGrpSpPr/>
          <p:nvPr/>
        </p:nvGrpSpPr>
        <p:grpSpPr>
          <a:xfrm rot="21078629">
            <a:off x="1479820" y="2279465"/>
            <a:ext cx="4576729" cy="2602607"/>
            <a:chOff x="-152400" y="4420699"/>
            <a:chExt cx="4107514" cy="237583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26"/>
            <a:stretch/>
          </p:blipFill>
          <p:spPr>
            <a:xfrm>
              <a:off x="-152400" y="5276193"/>
              <a:ext cx="4107514" cy="152033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594"/>
            <a:stretch/>
          </p:blipFill>
          <p:spPr>
            <a:xfrm>
              <a:off x="-152400" y="4420699"/>
              <a:ext cx="4107514" cy="85549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427">
            <a:off x="9190156" y="795939"/>
            <a:ext cx="2539988" cy="31097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2582" r="2521"/>
          <a:stretch/>
        </p:blipFill>
        <p:spPr>
          <a:xfrm rot="20282453">
            <a:off x="1171960" y="4098292"/>
            <a:ext cx="2156864" cy="193498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68863">
            <a:off x="3463127" y="5009001"/>
            <a:ext cx="3972199" cy="167940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94" y="805840"/>
            <a:ext cx="2562318" cy="329361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97560">
            <a:off x="8156201" y="3870565"/>
            <a:ext cx="2237892" cy="2963325"/>
          </a:xfrm>
          <a:prstGeom prst="rect">
            <a:avLst/>
          </a:prstGeom>
        </p:spPr>
      </p:pic>
      <p:pic>
        <p:nvPicPr>
          <p:cNvPr id="12" name="Picture 11" descr="Contraceptives Double HIV Risk Newspaper Article.pdf - Adobe Reader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9004" r="6937" b="8813"/>
          <a:stretch/>
        </p:blipFill>
        <p:spPr>
          <a:xfrm rot="21401713">
            <a:off x="4727723" y="2957907"/>
            <a:ext cx="3319571" cy="248177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826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5200" y="661798"/>
            <a:ext cx="7841006" cy="98412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  <a:cs typeface="Arial" panose="020B0604020202020204" pitchFamily="34" charset="0"/>
              </a:rPr>
              <a:t>The challenge</a:t>
            </a:r>
          </a:p>
        </p:txBody>
      </p:sp>
      <p:sp>
        <p:nvSpPr>
          <p:cNvPr id="5" name="Rounded Rectangle 1"/>
          <p:cNvSpPr>
            <a:spLocks noChangeArrowheads="1"/>
          </p:cNvSpPr>
          <p:nvPr/>
        </p:nvSpPr>
        <p:spPr bwMode="auto">
          <a:xfrm>
            <a:off x="1981201" y="1978925"/>
            <a:ext cx="2110991" cy="1695301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000" kern="0" dirty="0">
                <a:solidFill>
                  <a:prstClr val="black"/>
                </a:solidFill>
              </a:rPr>
              <a:t>Data suggesting HIV acquisition risk with some hormonal contraceptives</a:t>
            </a:r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5139947" y="1978925"/>
            <a:ext cx="2110991" cy="1695301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algn="ctr" eaLnBrk="0" hangingPunct="0">
              <a:defRPr/>
            </a:pPr>
            <a:r>
              <a:rPr lang="en-US" sz="2000" kern="0" dirty="0">
                <a:solidFill>
                  <a:prstClr val="black"/>
                </a:solidFill>
              </a:rPr>
              <a:t>Uncertainty in the data</a:t>
            </a:r>
          </a:p>
        </p:txBody>
      </p:sp>
      <p:sp>
        <p:nvSpPr>
          <p:cNvPr id="7" name="Rounded Rectangle 5"/>
          <p:cNvSpPr>
            <a:spLocks noChangeArrowheads="1"/>
          </p:cNvSpPr>
          <p:nvPr/>
        </p:nvSpPr>
        <p:spPr bwMode="auto">
          <a:xfrm>
            <a:off x="8198940" y="2095629"/>
            <a:ext cx="2110990" cy="1602558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000" kern="0" dirty="0">
                <a:solidFill>
                  <a:prstClr val="black"/>
                </a:solidFill>
              </a:rPr>
              <a:t>Life-saving benefits of hormonal contraceptives</a:t>
            </a:r>
          </a:p>
        </p:txBody>
      </p:sp>
      <p:sp>
        <p:nvSpPr>
          <p:cNvPr id="8" name="Plus 7"/>
          <p:cNvSpPr/>
          <p:nvPr/>
        </p:nvSpPr>
        <p:spPr bwMode="auto">
          <a:xfrm>
            <a:off x="4317558" y="2619408"/>
            <a:ext cx="527748" cy="502312"/>
          </a:xfrm>
          <a:prstGeom prst="mathPlus">
            <a:avLst/>
          </a:prstGeom>
          <a:solidFill>
            <a:srgbClr val="2F2F2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 sz="2000" kern="0" dirty="0">
              <a:solidFill>
                <a:prstClr val="black"/>
              </a:solidFill>
            </a:endParaRPr>
          </a:p>
        </p:txBody>
      </p:sp>
      <p:sp>
        <p:nvSpPr>
          <p:cNvPr id="9" name="Plus 8"/>
          <p:cNvSpPr/>
          <p:nvPr/>
        </p:nvSpPr>
        <p:spPr bwMode="auto">
          <a:xfrm>
            <a:off x="7509555" y="2656773"/>
            <a:ext cx="527748" cy="502312"/>
          </a:xfrm>
          <a:prstGeom prst="mathPlus">
            <a:avLst/>
          </a:prstGeom>
          <a:solidFill>
            <a:srgbClr val="2F2F2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 sz="2000" kern="0" dirty="0">
              <a:solidFill>
                <a:prstClr val="black"/>
              </a:solidFill>
            </a:endParaRPr>
          </a:p>
        </p:txBody>
      </p:sp>
      <p:sp>
        <p:nvSpPr>
          <p:cNvPr id="10" name="Left Brace 3"/>
          <p:cNvSpPr>
            <a:spLocks/>
          </p:cNvSpPr>
          <p:nvPr/>
        </p:nvSpPr>
        <p:spPr bwMode="auto">
          <a:xfrm rot="16200000">
            <a:off x="5656478" y="572684"/>
            <a:ext cx="879045" cy="7322499"/>
          </a:xfrm>
          <a:prstGeom prst="leftBrace">
            <a:avLst>
              <a:gd name="adj1" fmla="val 8332"/>
              <a:gd name="adj2" fmla="val 50000"/>
            </a:avLst>
          </a:prstGeom>
          <a:noFill/>
          <a:ln w="25400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000" kern="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58161" y="4908043"/>
            <a:ext cx="6105862" cy="7557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en-US" sz="3200" kern="0" dirty="0">
                <a:solidFill>
                  <a:srgbClr val="000000"/>
                </a:solidFill>
              </a:rPr>
              <a:t>Public health conundrum</a:t>
            </a:r>
          </a:p>
        </p:txBody>
      </p:sp>
    </p:spTree>
    <p:extLst>
      <p:ext uri="{BB962C8B-B14F-4D97-AF65-F5344CB8AC3E}">
        <p14:creationId xmlns:p14="http://schemas.microsoft.com/office/powerpoint/2010/main" val="20854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96d67ab7-68dc-441d-9d3e-7ef8537130a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Presentation on brainstorming">
  <a:themeElements>
    <a:clrScheme name="Custom 1">
      <a:dk1>
        <a:sysClr val="windowText" lastClr="000000"/>
      </a:dk1>
      <a:lt1>
        <a:sysClr val="window" lastClr="FFFFFF"/>
      </a:lt1>
      <a:dk2>
        <a:srgbClr val="4A2249"/>
      </a:dk2>
      <a:lt2>
        <a:srgbClr val="EAE5EB"/>
      </a:lt2>
      <a:accent1>
        <a:srgbClr val="2F2F2F"/>
      </a:accent1>
      <a:accent2>
        <a:srgbClr val="632E62"/>
      </a:accent2>
      <a:accent3>
        <a:srgbClr val="B969B8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HO ppt template with acknowledgment_05 Nov 2015" id="{92FC3F45-DA57-46EC-9060-D9AD1F5D40E2}" vid="{B7287847-66F1-4000-A616-7CEA4877FA12}"/>
    </a:ext>
  </a:extLst>
</a:theme>
</file>

<file path=ppt/theme/theme2.xml><?xml version="1.0" encoding="utf-8"?>
<a:theme xmlns:a="http://schemas.openxmlformats.org/drawingml/2006/main" name="1_Presentation on brainstorming">
  <a:themeElements>
    <a:clrScheme name="Custom 15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2F2F2F"/>
      </a:accent1>
      <a:accent2>
        <a:srgbClr val="632E62"/>
      </a:accent2>
      <a:accent3>
        <a:srgbClr val="7F7F7F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84A40260EB5F43B88BC5F1479040EA" ma:contentTypeVersion="5" ma:contentTypeDescription="Create a new document." ma:contentTypeScope="" ma:versionID="3d15a5346a134bb95267ef4e547d60ce">
  <xsd:schema xmlns:xsd="http://www.w3.org/2001/XMLSchema" xmlns:xs="http://www.w3.org/2001/XMLSchema" xmlns:p="http://schemas.microsoft.com/office/2006/metadata/properties" xmlns:ns2="186faf66-23a5-4193-a95e-18a8310225dd" xmlns:ns3="6ea9717d-f272-442e-b82f-ba14c292c300" targetNamespace="http://schemas.microsoft.com/office/2006/metadata/properties" ma:root="true" ma:fieldsID="53893456732c8059eea19f92ba97d4eb" ns2:_="" ns3:_="">
    <xsd:import namespace="186faf66-23a5-4193-a95e-18a8310225dd"/>
    <xsd:import namespace="6ea9717d-f272-442e-b82f-ba14c292c300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2:Document_x0020_Type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faf66-23a5-4193-a95e-18a8310225d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nillable="true" ma:displayName="Document Category" ma:format="Dropdown" ma:internalName="Document_x0020_Category">
      <xsd:simpleType>
        <xsd:restriction base="dms:Choice">
          <xsd:enumeration value="Accountability"/>
          <xsd:enumeration value="Admin"/>
          <xsd:enumeration value="Ancillary Supply"/>
          <xsd:enumeration value="Authorisations, Approvals"/>
          <xsd:enumeration value="Clinical Supplies"/>
          <xsd:enumeration value="Consent"/>
          <xsd:enumeration value="Correspondence (to and from site)"/>
          <xsd:enumeration value="Data Management"/>
          <xsd:enumeration value="DSMB"/>
          <xsd:enumeration value="IRB"/>
          <xsd:enumeration value="Local Laboratory"/>
          <xsd:enumeration value="Meetings/conference Calls Minutes"/>
          <xsd:enumeration value="MOH"/>
          <xsd:enumeration value="Monitoring"/>
          <xsd:enumeration value="Protocol"/>
          <xsd:enumeration value="Protocol Violation"/>
          <xsd:enumeration value="Site Staff"/>
          <xsd:enumeration value="Study Product"/>
        </xsd:restriction>
      </xsd:simpleType>
    </xsd:element>
    <xsd:element name="Document_x0020_Type" ma:index="9" nillable="true" ma:displayName="Document Type" ma:format="Dropdown" ma:internalName="Document_x0020_Type">
      <xsd:simpleType>
        <xsd:restriction base="dms:Choice">
          <xsd:enumeration value="Approval RA/QA"/>
          <xsd:enumeration value="Approval Local Govt"/>
          <xsd:enumeration value="Agenda"/>
          <xsd:enumeration value="CDA"/>
          <xsd:enumeration value="Certificate of Analysis (CoA)"/>
          <xsd:enumeration value="Clinical Supply Accountability"/>
          <xsd:enumeration value="Consent"/>
          <xsd:enumeration value="Correspondence"/>
          <xsd:enumeration value="Contract"/>
          <xsd:enumeration value="DSMB report"/>
          <xsd:enumeration value="Drug and Clinical supplies correspondence"/>
          <xsd:enumeration value="Drug request, order, receipt, shipment"/>
          <xsd:enumeration value="Drug Import/Export permission"/>
          <xsd:enumeration value="eDC"/>
          <xsd:enumeration value="GMP"/>
          <xsd:enumeration value="Investigator Brochure"/>
          <xsd:enumeration value="Investigator Financial Disclosure Statement"/>
          <xsd:enumeration value="Insurance"/>
          <xsd:enumeration value="IRB Assurance"/>
          <xsd:enumeration value="IRB Submission"/>
          <xsd:enumeration value="IRB Approval"/>
          <xsd:enumeration value="IRB Initial Submission/Approval"/>
          <xsd:enumeration value="IRB Membership"/>
          <xsd:enumeration value="IRB blank approved ICF/IAF"/>
          <xsd:enumeration value="IRB Approved advertisement, part. material"/>
          <xsd:enumeration value="IRB Correspondence"/>
          <xsd:enumeration value="IRB Annual Reports"/>
          <xsd:enumeration value="IRB Reports"/>
          <xsd:enumeration value="Lab Manual"/>
          <xsd:enumeration value="Label"/>
          <xsd:enumeration value="Local Laboratory SOPs"/>
          <xsd:enumeration value="Local Lab Normal Ranges"/>
          <xsd:enumeration value="Local Lab Director CV"/>
          <xsd:enumeration value="Material Tranfer Authorisation"/>
          <xsd:enumeration value="Medical Licenses"/>
          <xsd:enumeration value="Local Lab records of retained body fluids/tissue samples"/>
          <xsd:enumeration value="Meetings/Conference Call Minutes"/>
          <xsd:enumeration value="Monitoring Reports (site assessment reports)"/>
          <xsd:enumeration value="Monitor Visit Log"/>
          <xsd:enumeration value="Monitor Correspondence"/>
          <xsd:enumeration value="Presentation"/>
          <xsd:enumeration value="Protocol"/>
          <xsd:enumeration value="Protocol Signed Page"/>
          <xsd:enumeration value="Protocol Violation"/>
          <xsd:enumeration value="Protocol Violation Sponsor confirmation"/>
          <xsd:enumeration value="Protocol Violation Lttr to IRB"/>
          <xsd:enumeration value="Questionnaire"/>
          <xsd:enumeration value="Report"/>
          <xsd:enumeration value="SAE Reports"/>
          <xsd:enumeration value="Site Evaluation Questionnaire"/>
          <xsd:enumeration value="Site SOPs"/>
          <xsd:enumeration value="Site Staff List and Delegation of Duties"/>
          <xsd:enumeration value="Shipment Records"/>
          <xsd:enumeration value="Staff CVs"/>
          <xsd:enumeration value="Staff GCP Cert."/>
          <xsd:enumeration value="Staff Human Subjects/Research Ethics Cert."/>
          <xsd:enumeration value="Staff Study specific Cert."/>
          <xsd:enumeration value="Staff Other Cert."/>
          <xsd:enumeration value="Staff IATA Cert."/>
          <xsd:enumeration value="Statement of Investigator (equivalent 1572)"/>
          <xsd:enumeration value="Study Close Out"/>
          <xsd:enumeration value="Submission Local Govt"/>
          <xsd:enumeration value="TA"/>
          <xsd:enumeration value="Training Certificate"/>
          <xsd:enumeration value="Training Document"/>
          <xsd:enumeration value="Training Log"/>
          <xsd:enumeration value="Templa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9717d-f272-442e-b82f-ba14c292c3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51E5EC-3876-48E7-89DB-2AE8C4ED0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6faf66-23a5-4193-a95e-18a8310225dd"/>
    <ds:schemaRef ds:uri="6ea9717d-f272-442e-b82f-ba14c292c3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7F486A-EB2E-4255-989F-E896B914C4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1033</Words>
  <Application>Microsoft Macintosh PowerPoint</Application>
  <PresentationFormat>Widescreen</PresentationFormat>
  <Paragraphs>156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MS Mincho</vt:lpstr>
      <vt:lpstr>Arial</vt:lpstr>
      <vt:lpstr>Calibri</vt:lpstr>
      <vt:lpstr>Calibri Light</vt:lpstr>
      <vt:lpstr>Century Gothic</vt:lpstr>
      <vt:lpstr>Palatino Linotype</vt:lpstr>
      <vt:lpstr>Wingdings</vt:lpstr>
      <vt:lpstr>Wingdings 2</vt:lpstr>
      <vt:lpstr>2_Presentation on brainstorming</vt:lpstr>
      <vt:lpstr>1_Presentation on brainstorming</vt:lpstr>
      <vt:lpstr>  The Evidence for Contraceptive Options and HIV Outcomes (ECHO) Trial</vt:lpstr>
      <vt:lpstr>PowerPoint Presentation</vt:lpstr>
      <vt:lpstr>Starting point</vt:lpstr>
      <vt:lpstr>Overlap between injectable hormonal contraception use and HIV prevalence</vt:lpstr>
      <vt:lpstr>Only observational data have been available</vt:lpstr>
      <vt:lpstr>Summary of evidence</vt:lpstr>
      <vt:lpstr>WHO Guidance, 2017</vt:lpstr>
      <vt:lpstr>PowerPoint Presentation</vt:lpstr>
      <vt:lpstr>The challenge</vt:lpstr>
      <vt:lpstr>ECHO</vt:lpstr>
      <vt:lpstr>ECHO study goal</vt:lpstr>
      <vt:lpstr>ECHO summary</vt:lpstr>
      <vt:lpstr>ECHO study design</vt:lpstr>
      <vt:lpstr>Study setting: 12 sites in 4 countries</vt:lpstr>
      <vt:lpstr>Why a randomized study?</vt:lpstr>
      <vt:lpstr>What ECHO will contribute</vt:lpstr>
      <vt:lpstr>ECHO visits</vt:lpstr>
      <vt:lpstr>ECHO oversight</vt:lpstr>
      <vt:lpstr>ECHO progress</vt:lpstr>
      <vt:lpstr>We do not yet know the results, but…</vt:lpstr>
      <vt:lpstr>ECHO: What can the study tell us?</vt:lpstr>
      <vt:lpstr>ECHO: What it cannot tell us</vt:lpstr>
      <vt:lpstr>Thinking through some possible ECHO outcomes</vt:lpstr>
      <vt:lpstr>Thinking through some possible ECHO outcomes</vt:lpstr>
      <vt:lpstr>Thinking through some possible ECHO outcomes</vt:lpstr>
      <vt:lpstr>Thinking through some possible ECHO outcomes</vt:lpstr>
      <vt:lpstr>What’s next</vt:lpstr>
      <vt:lpstr>PowerPoint Presentation</vt:lpstr>
      <vt:lpstr>Website - www.echo-consortium.com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2016-04-22T14:46:35Z</dcterms:created>
  <dcterms:modified xsi:type="dcterms:W3CDTF">2019-04-05T15:18:38Z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  <property fmtid="{D5CDD505-2E9C-101B-9397-08002B2CF9AE}" pid="3" name="_NewReviewCycle">
    <vt:lpwstr/>
  </property>
  <property fmtid="{D5CDD505-2E9C-101B-9397-08002B2CF9AE}" pid="4" name="ContentTypeId">
    <vt:lpwstr>0x0101008284A40260EB5F43B88BC5F1479040EA</vt:lpwstr>
  </property>
</Properties>
</file>